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8D2CAF-978C-4DC3-B3DD-5ADA94C17B1D}" v="450" dt="2021-03-02T08:19:38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jan de Ruiter" userId="a2531a62-2f4d-4e73-a7da-0a31b077d76f" providerId="ADAL" clId="{5A8D2CAF-978C-4DC3-B3DD-5ADA94C17B1D}"/>
    <pc:docChg chg="undo custSel modSld">
      <pc:chgData name="Gerjan de Ruiter" userId="a2531a62-2f4d-4e73-a7da-0a31b077d76f" providerId="ADAL" clId="{5A8D2CAF-978C-4DC3-B3DD-5ADA94C17B1D}" dt="2021-03-02T08:19:38.589" v="2728" actId="1076"/>
      <pc:docMkLst>
        <pc:docMk/>
      </pc:docMkLst>
      <pc:sldChg chg="addSp modSp mod">
        <pc:chgData name="Gerjan de Ruiter" userId="a2531a62-2f4d-4e73-a7da-0a31b077d76f" providerId="ADAL" clId="{5A8D2CAF-978C-4DC3-B3DD-5ADA94C17B1D}" dt="2021-03-02T08:19:38.589" v="2728" actId="1076"/>
        <pc:sldMkLst>
          <pc:docMk/>
          <pc:sldMk cId="0" sldId="256"/>
        </pc:sldMkLst>
        <pc:spChg chg="mod">
          <ac:chgData name="Gerjan de Ruiter" userId="a2531a62-2f4d-4e73-a7da-0a31b077d76f" providerId="ADAL" clId="{5A8D2CAF-978C-4DC3-B3DD-5ADA94C17B1D}" dt="2021-03-02T08:19:19.713" v="2725" actId="20577"/>
          <ac:spMkLst>
            <pc:docMk/>
            <pc:sldMk cId="0" sldId="256"/>
            <ac:spMk id="14339" creationId="{00000000-0000-0000-0000-000000000000}"/>
          </ac:spMkLst>
        </pc:spChg>
        <pc:spChg chg="mod">
          <ac:chgData name="Gerjan de Ruiter" userId="a2531a62-2f4d-4e73-a7da-0a31b077d76f" providerId="ADAL" clId="{5A8D2CAF-978C-4DC3-B3DD-5ADA94C17B1D}" dt="2021-03-02T08:17:19.415" v="2656" actId="1076"/>
          <ac:spMkLst>
            <pc:docMk/>
            <pc:sldMk cId="0" sldId="256"/>
            <ac:spMk id="14340" creationId="{00000000-0000-0000-0000-000000000000}"/>
          </ac:spMkLst>
        </pc:spChg>
        <pc:spChg chg="mod">
          <ac:chgData name="Gerjan de Ruiter" userId="a2531a62-2f4d-4e73-a7da-0a31b077d76f" providerId="ADAL" clId="{5A8D2CAF-978C-4DC3-B3DD-5ADA94C17B1D}" dt="2021-03-02T08:17:45.464" v="2696" actId="20577"/>
          <ac:spMkLst>
            <pc:docMk/>
            <pc:sldMk cId="0" sldId="256"/>
            <ac:spMk id="14341" creationId="{00000000-0000-0000-0000-000000000000}"/>
          </ac:spMkLst>
        </pc:spChg>
        <pc:spChg chg="mod">
          <ac:chgData name="Gerjan de Ruiter" userId="a2531a62-2f4d-4e73-a7da-0a31b077d76f" providerId="ADAL" clId="{5A8D2CAF-978C-4DC3-B3DD-5ADA94C17B1D}" dt="2021-03-02T08:19:31.819" v="2727" actId="20577"/>
          <ac:spMkLst>
            <pc:docMk/>
            <pc:sldMk cId="0" sldId="256"/>
            <ac:spMk id="14342" creationId="{00000000-0000-0000-0000-000000000000}"/>
          </ac:spMkLst>
        </pc:spChg>
        <pc:spChg chg="mod">
          <ac:chgData name="Gerjan de Ruiter" userId="a2531a62-2f4d-4e73-a7da-0a31b077d76f" providerId="ADAL" clId="{5A8D2CAF-978C-4DC3-B3DD-5ADA94C17B1D}" dt="2021-03-02T08:19:38.589" v="2728" actId="1076"/>
          <ac:spMkLst>
            <pc:docMk/>
            <pc:sldMk cId="0" sldId="256"/>
            <ac:spMk id="14345" creationId="{00000000-0000-0000-0000-000000000000}"/>
          </ac:spMkLst>
        </pc:spChg>
        <pc:spChg chg="mod">
          <ac:chgData name="Gerjan de Ruiter" userId="a2531a62-2f4d-4e73-a7da-0a31b077d76f" providerId="ADAL" clId="{5A8D2CAF-978C-4DC3-B3DD-5ADA94C17B1D}" dt="2021-02-23T07:47:27.636" v="2278" actId="20577"/>
          <ac:spMkLst>
            <pc:docMk/>
            <pc:sldMk cId="0" sldId="256"/>
            <ac:spMk id="14346" creationId="{00000000-0000-0000-0000-000000000000}"/>
          </ac:spMkLst>
        </pc:spChg>
        <pc:picChg chg="add mod">
          <ac:chgData name="Gerjan de Ruiter" userId="a2531a62-2f4d-4e73-a7da-0a31b077d76f" providerId="ADAL" clId="{5A8D2CAF-978C-4DC3-B3DD-5ADA94C17B1D}" dt="2021-03-02T08:19:02.717" v="2702" actId="1076"/>
          <ac:picMkLst>
            <pc:docMk/>
            <pc:sldMk cId="0" sldId="256"/>
            <ac:picMk id="3" creationId="{CD387BB2-2B90-4063-91C6-D55F996D8F98}"/>
          </ac:picMkLst>
        </pc:picChg>
        <pc:picChg chg="add mod">
          <ac:chgData name="Gerjan de Ruiter" userId="a2531a62-2f4d-4e73-a7da-0a31b077d76f" providerId="ADAL" clId="{5A8D2CAF-978C-4DC3-B3DD-5ADA94C17B1D}" dt="2021-03-02T08:18:22.839" v="2699" actId="1076"/>
          <ac:picMkLst>
            <pc:docMk/>
            <pc:sldMk cId="0" sldId="256"/>
            <ac:picMk id="1026" creationId="{7F7A6BF7-1009-45CB-91B4-0DFCAC75373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31809-63EF-443B-9CFE-55D332D4C514}" type="datetimeFigureOut">
              <a:rPr lang="nl-NL" smtClean="0"/>
              <a:t>2-3-2021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8942F-F84D-4B99-9ED0-9F415E1DECC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4073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l-NL"/>
              <a:t>Verbeteren aan het leer arrangement: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 err="1"/>
              <a:t>Leerpad</a:t>
            </a:r>
            <a:r>
              <a:rPr lang="nl-NL"/>
              <a:t> logischer opbouwen. Nu wordt gevraagd: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- </a:t>
            </a:r>
            <a:r>
              <a:rPr lang="nl-NL" err="1"/>
              <a:t>besparingsmaatregeleen</a:t>
            </a:r>
            <a:endParaRPr lang="nl-NL"/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Apparaten groot of kleingebruikers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Vergelijking van energieverbruik gemiddeld – thuis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- tabel </a:t>
            </a:r>
            <a:r>
              <a:rPr lang="nl-NL" err="1"/>
              <a:t>energieveerbruik</a:t>
            </a:r>
            <a:endParaRPr lang="nl-NL"/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Welke factoren 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nl-NL"/>
              <a:t>besparingsmaatregelen</a:t>
            </a:r>
          </a:p>
          <a:p>
            <a:pPr eaLnBrk="1" hangingPunct="1">
              <a:spcBef>
                <a:spcPct val="0"/>
              </a:spcBef>
            </a:pPr>
            <a:endParaRPr lang="nl-NL"/>
          </a:p>
          <a:p>
            <a:pPr eaLnBrk="1" hangingPunct="1">
              <a:spcBef>
                <a:spcPct val="0"/>
              </a:spcBef>
            </a:pPr>
            <a:r>
              <a:rPr lang="nl-NL"/>
              <a:t>http://www.energieleveranciers.nl/energie/energie_calculator_standalone.asp?zok_code=energie_calculator</a:t>
            </a:r>
          </a:p>
          <a:p>
            <a:pPr eaLnBrk="1" hangingPunct="1">
              <a:spcBef>
                <a:spcPct val="0"/>
              </a:spcBef>
            </a:pPr>
            <a:r>
              <a:rPr lang="nl-NL"/>
              <a:t>www.bwired.nl</a:t>
            </a:r>
          </a:p>
          <a:p>
            <a:pPr eaLnBrk="1" hangingPunct="1">
              <a:spcBef>
                <a:spcPct val="0"/>
              </a:spcBef>
            </a:pPr>
            <a:r>
              <a:rPr lang="nl-NL"/>
              <a:t>www.energielabel.nl</a:t>
            </a:r>
          </a:p>
          <a:p>
            <a:pPr eaLnBrk="1" hangingPunct="1">
              <a:spcBef>
                <a:spcPct val="0"/>
              </a:spcBef>
            </a:pPr>
            <a:r>
              <a:rPr lang="nl-NL"/>
              <a:t>www.nuon.nl</a:t>
            </a:r>
          </a:p>
          <a:p>
            <a:pPr eaLnBrk="1" hangingPunct="1">
              <a:spcBef>
                <a:spcPct val="0"/>
              </a:spcBef>
            </a:pPr>
            <a:r>
              <a:rPr lang="nl-NL"/>
              <a:t>www.eneco.nl</a:t>
            </a:r>
          </a:p>
          <a:p>
            <a:pPr eaLnBrk="1" hangingPunct="1">
              <a:spcBef>
                <a:spcPct val="0"/>
              </a:spcBef>
            </a:pPr>
            <a:r>
              <a:rPr lang="nl-NL"/>
              <a:t>www.wikipedia.org/wiki/brandstofverbruik</a:t>
            </a:r>
          </a:p>
        </p:txBody>
      </p:sp>
      <p:sp>
        <p:nvSpPr>
          <p:cNvPr id="1536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105B58-1DE3-4740-984D-C169A44AD4E5}" type="slidenum">
              <a:rPr lang="nl-N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74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45217-E1D8-4A08-9A5A-F0C2E9D022D6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9D70-CE48-4679-8DD9-371074723C5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9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C1A76-23E7-4899-9970-BDE9E2675256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452E-8EA8-42F8-92BE-0AF923D06A9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641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DE91D-7D31-466B-9C78-6D5E45E093F7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53EE8-A675-4DDC-809A-9B08AA0EE35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69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293CA-0EC8-4CDC-AD6F-0735FEAD00B5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5857A-0601-4C0E-B535-DF1AB2312EC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747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480DF-6036-4035-AE56-6DB0BFCAC234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BB0AC-00E6-4A55-BCE4-675B56EF50B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548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C243-9740-47C0-A845-C6F0EFDD3396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A5CFE-AC37-41A2-B2E0-8AA7295A7E8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26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CFCA-A420-4A1F-8A2A-784A05E4193E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E3788-BF68-42D2-A760-21CED4A205D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49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F7306-7EA2-4032-9D01-54C26DF99BA4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7C5D0-2556-41FD-A59A-DFF72E89526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146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E873F-2990-4DEB-8586-A119EEA4F69D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CB64D-B2EC-475D-96F0-DFEF36EF2E9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90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8532C-A93D-4779-BBD2-015BABC033A0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750DD-F5F6-4A32-9969-FDEB3282BA0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109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A8AD-127C-46C8-BB95-CA58D08B11DE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588DC-7A20-4B62-B2B1-99BF3091DCB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20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7E5F40-2567-4E7B-A81A-06BEE23B1DB6}" type="datetimeFigureOut">
              <a:rPr lang="nl-NL"/>
              <a:pPr>
                <a:defRPr/>
              </a:pPr>
              <a:t>2-3-2021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8EC2FE-B427-4450-9ECC-CDC39E04BC0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5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0" y="0"/>
            <a:ext cx="928688" cy="68580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071565" y="982624"/>
            <a:ext cx="3857625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000" b="1">
                <a:solidFill>
                  <a:srgbClr val="0070C0"/>
                </a:solidFill>
                <a:ea typeface="Calibri" pitchFamily="34" charset="0"/>
                <a:cs typeface="Arial" charset="0"/>
              </a:rPr>
              <a:t>Leerdoel</a:t>
            </a:r>
          </a:p>
          <a:p>
            <a:pPr>
              <a:defRPr/>
            </a:pPr>
            <a:r>
              <a:rPr lang="nl-NL" sz="1000"/>
              <a:t>Je kunt informatie verzamelen en feitelijk controleren</a:t>
            </a:r>
          </a:p>
          <a:p>
            <a:pPr>
              <a:defRPr/>
            </a:pPr>
            <a:r>
              <a:rPr lang="nl-NL" sz="1000"/>
              <a:t>Je kunt begrippen toepassen</a:t>
            </a:r>
          </a:p>
          <a:p>
            <a:pPr>
              <a:defRPr/>
            </a:pPr>
            <a:r>
              <a:rPr lang="nl-NL" sz="1000"/>
              <a:t>Je kunt informatie aanbieden gericht op een bepaalde doelgroep</a:t>
            </a:r>
            <a:endParaRPr lang="nl-NL" sz="1000" b="1">
              <a:solidFill>
                <a:srgbClr val="0070C0"/>
              </a:solidFill>
              <a:cs typeface="Arial" charset="0"/>
            </a:endParaRPr>
          </a:p>
          <a:p>
            <a:pPr>
              <a:defRPr/>
            </a:pPr>
            <a:endParaRPr lang="nl-NL" sz="10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069048" y="1869981"/>
            <a:ext cx="3857625" cy="22467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nl-NL" sz="1000" b="1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Leerproduct</a:t>
            </a:r>
          </a:p>
          <a:p>
            <a:pPr>
              <a:defRPr/>
            </a:pPr>
            <a:r>
              <a:rPr lang="nl-NL" sz="1000"/>
              <a:t>Schrijf een artikel/column over klimaatverandering, milieuvervuiling of biodiversiteitverlies, met minimaal 1000 en maximaal 1500 woorden. De bronnen die je gebruikt in het artikel moeten weergegeven worden volgens APA bronvermelding.</a:t>
            </a:r>
          </a:p>
          <a:p>
            <a:pPr>
              <a:defRPr/>
            </a:pPr>
            <a:r>
              <a:rPr lang="nl-NL" sz="1000"/>
              <a:t>Dit artikel is bedoeld voor een doelgroep van de leeftijd 18 tot 26 jaar. </a:t>
            </a:r>
          </a:p>
          <a:p>
            <a:pPr>
              <a:defRPr/>
            </a:pPr>
            <a:r>
              <a:rPr lang="nl-NL" sz="1000"/>
              <a:t>In het artikel worden de volgende onderwerpen behandeld:</a:t>
            </a:r>
          </a:p>
          <a:p>
            <a:pPr marL="171450" indent="-171450">
              <a:buFontTx/>
              <a:buChar char="-"/>
              <a:defRPr/>
            </a:pPr>
            <a:r>
              <a:rPr lang="nl-NL" sz="1000"/>
              <a:t>Een inleiding waarbij het probleem wordt geïntroduceerd. </a:t>
            </a:r>
          </a:p>
          <a:p>
            <a:pPr marL="171450" indent="-171450">
              <a:buFontTx/>
              <a:buChar char="-"/>
              <a:defRPr/>
            </a:pPr>
            <a:r>
              <a:rPr lang="nl-NL" sz="1000"/>
              <a:t>De kern van het verhaal gaat over het probleem en in de kern ben je kritisch naar het probleem en/of de huidige aanpak van het probleem. </a:t>
            </a:r>
          </a:p>
          <a:p>
            <a:pPr marL="171450" indent="-171450">
              <a:buFontTx/>
              <a:buChar char="-"/>
              <a:defRPr/>
            </a:pPr>
            <a:r>
              <a:rPr lang="nl-NL" sz="1000"/>
              <a:t>Er wordt beschreven wat de politiek er aan doet.</a:t>
            </a:r>
          </a:p>
          <a:p>
            <a:pPr marL="171450" indent="-171450">
              <a:buFontTx/>
              <a:buChar char="-"/>
              <a:defRPr/>
            </a:pPr>
            <a:r>
              <a:rPr lang="nl-NL" sz="1000"/>
              <a:t>Er worden twee mogelijke oplossingen aangedragen, dit mogen ideeën zijn van andere mensen en/of organisaties.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069048" y="4158462"/>
            <a:ext cx="3857625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1000" b="1" err="1">
                <a:solidFill>
                  <a:srgbClr val="0070C0"/>
                </a:solidFill>
                <a:ea typeface="Calibri" pitchFamily="34" charset="0"/>
                <a:cs typeface="Arial" charset="0"/>
              </a:rPr>
              <a:t>Leerpad</a:t>
            </a:r>
            <a:endParaRPr lang="nl-NL" sz="1000" b="1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Ga op zoek naar informatie die jou aanspreekt, dat gaat over klimaatverandering, milieuvervuiling of biodiversiteitverlies.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Lees je in op het onderwerp, gebruik hier verschillende bronnen voor.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Bepaal voor jezelf wat de kern van het probleem 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Ga op zoek naar politieke partijen en organisaties die verandering willen omtrent het probleem.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Begin met het bepalen welk onderwerp je in welke alinea wil.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Zoek eventueel voorbeelden en maak een start met het schrijven van de column.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Bij de inleiding, zorg je ervoor dat de lezer genoeg informatie krijgt. Tip een origineel begin zorgt ervoor dat de lezer meer wilt weten over het onderwerp.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Zorg dat je bij de kern echt tot het probleem komt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Zorg voor een doorlopend verhaal.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105126" y="670173"/>
            <a:ext cx="3786188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1000" b="1">
                <a:solidFill>
                  <a:srgbClr val="0070C0"/>
                </a:solidFill>
                <a:latin typeface="Arial"/>
                <a:cs typeface="ＭＳ Ｐゴシック" pitchFamily="36" charset="-128"/>
              </a:rPr>
              <a:t>Samenwerking</a:t>
            </a:r>
            <a:r>
              <a:rPr lang="nl-NL" sz="1000" b="1">
                <a:solidFill>
                  <a:srgbClr val="CCFF33"/>
                </a:solidFill>
                <a:latin typeface="Arial"/>
                <a:cs typeface="ＭＳ Ｐゴシック" pitchFamily="36" charset="-128"/>
              </a:rPr>
              <a:t>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Plaats je product in je portofolio en vraag om feedback.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Bekijk leerproducten van anderen in hun portofolio en geef feedback op minimaal aanvullingsniveau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Verbeter je leerproduct en plaats een versie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Je maakt deze opdracht alleen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Versie 1 11-03-2021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/>
              <a:t>Versie 2 18-03-2021</a:t>
            </a:r>
            <a:r>
              <a:rPr lang="nl-NL" sz="1000" b="1">
                <a:solidFill>
                  <a:srgbClr val="CCFF33"/>
                </a:solidFill>
                <a:latin typeface="Arial"/>
                <a:cs typeface="ＭＳ Ｐゴシック" pitchFamily="36" charset="-128"/>
              </a:rPr>
              <a:t>		 </a:t>
            </a:r>
            <a:endParaRPr lang="nl-NL" sz="1000" b="1">
              <a:solidFill>
                <a:srgbClr val="CCFF33"/>
              </a:solidFill>
              <a:latin typeface="Arial" pitchFamily="36" charset="0"/>
              <a:cs typeface="ＭＳ Ｐゴシック" pitchFamily="36" charset="-128"/>
            </a:endParaRP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105126" y="2160795"/>
            <a:ext cx="3786188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b="1">
                <a:solidFill>
                  <a:srgbClr val="0070C0"/>
                </a:solidFill>
              </a:rPr>
              <a:t>Bijeenkomsten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nl-NL" sz="1000"/>
              <a:t>Specialisatie lessen BBE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nl-NL" sz="1000"/>
              <a:t>IBS lessen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nl-NL" sz="1000" b="1">
              <a:solidFill>
                <a:srgbClr val="0070C0"/>
              </a:solidFill>
            </a:endParaRP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5105126" y="3182352"/>
            <a:ext cx="3786188" cy="5539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nl-NL" sz="1000" b="1">
                <a:solidFill>
                  <a:srgbClr val="0070C0"/>
                </a:solidFill>
                <a:ea typeface="Calibri" pitchFamily="34" charset="0"/>
                <a:cs typeface="Arial" charset="0"/>
              </a:rPr>
              <a:t>Bronnen o.a.:</a:t>
            </a:r>
          </a:p>
          <a:p>
            <a:r>
              <a:rPr lang="nl-NL" sz="1000">
                <a:ea typeface="Calibri" pitchFamily="34" charset="0"/>
                <a:cs typeface="Arial" charset="0"/>
              </a:rPr>
              <a:t>Zie wikiwijs; organisaties die zich inzetten voor klimaat, milieu en/of biodiversiteit.  </a:t>
            </a:r>
          </a:p>
        </p:txBody>
      </p:sp>
      <p:sp>
        <p:nvSpPr>
          <p:cNvPr id="14" name="Rechthoek 13"/>
          <p:cNvSpPr/>
          <p:nvPr/>
        </p:nvSpPr>
        <p:spPr>
          <a:xfrm>
            <a:off x="928688" y="6704013"/>
            <a:ext cx="8215312" cy="152400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" y="0"/>
            <a:ext cx="1438781" cy="579170"/>
          </a:xfrm>
          <a:prstGeom prst="rect">
            <a:avLst/>
          </a:prstGeom>
        </p:spPr>
      </p:pic>
      <p:sp>
        <p:nvSpPr>
          <p:cNvPr id="14346" name="Rechthoek 24"/>
          <p:cNvSpPr>
            <a:spLocks noChangeArrowheads="1"/>
          </p:cNvSpPr>
          <p:nvPr/>
        </p:nvSpPr>
        <p:spPr bwMode="auto">
          <a:xfrm>
            <a:off x="1042990" y="214313"/>
            <a:ext cx="777748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800">
                <a:latin typeface="Calibri" pitchFamily="34" charset="0"/>
              </a:rPr>
              <a:t>2021_DCV_3_BBE_column </a:t>
            </a:r>
          </a:p>
          <a:p>
            <a:r>
              <a:rPr lang="nl-NL" sz="1200">
                <a:latin typeface="Calibri" pitchFamily="34" charset="0"/>
              </a:rPr>
              <a:t> 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8D40E67-72DC-48CA-9092-1EFADA21C4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3220" y="3871695"/>
            <a:ext cx="1866289" cy="97513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026" name="Picture 2" descr="bol.com | Check je column | 9789012583084 | Anne Boerrigter | Boeken">
            <a:extLst>
              <a:ext uri="{FF2B5EF4-FFF2-40B4-BE49-F238E27FC236}">
                <a16:creationId xmlns:a16="http://schemas.microsoft.com/office/drawing/2014/main" id="{7F7A6BF7-1009-45CB-91B4-0DFCAC753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116" y="4158462"/>
            <a:ext cx="1461671" cy="2192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CD387BB2-2B90-4063-91C6-D55F996D8F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2914" y="5215787"/>
            <a:ext cx="2264961" cy="13564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Gerjan de Ruiter</dc:creator>
  <cp:revision>1</cp:revision>
  <dcterms:created xsi:type="dcterms:W3CDTF">2021-01-28T10:31:57Z</dcterms:created>
  <dcterms:modified xsi:type="dcterms:W3CDTF">2021-03-02T08:19:43Z</dcterms:modified>
</cp:coreProperties>
</file>